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9" r:id="rId5"/>
    <p:sldId id="258" r:id="rId6"/>
    <p:sldId id="260" r:id="rId7"/>
    <p:sldId id="272" r:id="rId8"/>
    <p:sldId id="271" r:id="rId9"/>
    <p:sldId id="261" r:id="rId10"/>
    <p:sldId id="262" r:id="rId11"/>
    <p:sldId id="263" r:id="rId12"/>
    <p:sldId id="273" r:id="rId13"/>
    <p:sldId id="264" r:id="rId14"/>
    <p:sldId id="274" r:id="rId15"/>
    <p:sldId id="276" r:id="rId16"/>
    <p:sldId id="277" r:id="rId17"/>
    <p:sldId id="278" r:id="rId18"/>
    <p:sldId id="281" r:id="rId19"/>
    <p:sldId id="266" r:id="rId20"/>
    <p:sldId id="279" r:id="rId21"/>
    <p:sldId id="280"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73D0BF2-2122-4713-ADB1-F01A85EAE348}" type="datetimeFigureOut">
              <a:rPr lang="pl-PL" smtClean="0"/>
              <a:t>2020-04-24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198440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73D0BF2-2122-4713-ADB1-F01A85EAE348}" type="datetimeFigureOut">
              <a:rPr lang="pl-PL" smtClean="0"/>
              <a:t>2020-04-24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39063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73D0BF2-2122-4713-ADB1-F01A85EAE348}" type="datetimeFigureOut">
              <a:rPr lang="pl-PL" smtClean="0"/>
              <a:t>2020-04-24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419966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73D0BF2-2122-4713-ADB1-F01A85EAE348}" type="datetimeFigureOut">
              <a:rPr lang="pl-PL" smtClean="0"/>
              <a:t>2020-04-24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377231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473D0BF2-2122-4713-ADB1-F01A85EAE348}" type="datetimeFigureOut">
              <a:rPr lang="pl-PL" smtClean="0"/>
              <a:t>2020-04-24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107312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73D0BF2-2122-4713-ADB1-F01A85EAE348}" type="datetimeFigureOut">
              <a:rPr lang="pl-PL" smtClean="0"/>
              <a:t>2020-04-24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66621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73D0BF2-2122-4713-ADB1-F01A85EAE348}" type="datetimeFigureOut">
              <a:rPr lang="pl-PL" smtClean="0"/>
              <a:t>2020-04-24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58299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73D0BF2-2122-4713-ADB1-F01A85EAE348}" type="datetimeFigureOut">
              <a:rPr lang="pl-PL" smtClean="0"/>
              <a:t>2020-04-24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128676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73D0BF2-2122-4713-ADB1-F01A85EAE348}" type="datetimeFigureOut">
              <a:rPr lang="pl-PL" smtClean="0"/>
              <a:t>2020-04-24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229761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73D0BF2-2122-4713-ADB1-F01A85EAE348}" type="datetimeFigureOut">
              <a:rPr lang="pl-PL" smtClean="0"/>
              <a:t>2020-04-24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245273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73D0BF2-2122-4713-ADB1-F01A85EAE348}" type="datetimeFigureOut">
              <a:rPr lang="pl-PL" smtClean="0"/>
              <a:t>2020-04-24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61D633C-5724-43B8-8F4A-294673B8733C}" type="slidenum">
              <a:rPr lang="pl-PL" smtClean="0"/>
              <a:t>‹#›</a:t>
            </a:fld>
            <a:endParaRPr lang="pl-PL"/>
          </a:p>
        </p:txBody>
      </p:sp>
    </p:spTree>
    <p:extLst>
      <p:ext uri="{BB962C8B-B14F-4D97-AF65-F5344CB8AC3E}">
        <p14:creationId xmlns:p14="http://schemas.microsoft.com/office/powerpoint/2010/main" val="150560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5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D0BF2-2122-4713-ADB1-F01A85EAE348}" type="datetimeFigureOut">
              <a:rPr lang="pl-PL" smtClean="0"/>
              <a:t>2020-04-24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D633C-5724-43B8-8F4A-294673B8733C}" type="slidenum">
              <a:rPr lang="pl-PL" smtClean="0"/>
              <a:t>‹#›</a:t>
            </a:fld>
            <a:endParaRPr lang="pl-PL"/>
          </a:p>
        </p:txBody>
      </p:sp>
    </p:spTree>
    <p:extLst>
      <p:ext uri="{BB962C8B-B14F-4D97-AF65-F5344CB8AC3E}">
        <p14:creationId xmlns:p14="http://schemas.microsoft.com/office/powerpoint/2010/main" val="716162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27584" y="2780928"/>
            <a:ext cx="7772400" cy="1296144"/>
          </a:xfrm>
        </p:spPr>
        <p:txBody>
          <a:bodyPr>
            <a:normAutofit/>
          </a:bodyPr>
          <a:lstStyle/>
          <a:p>
            <a:r>
              <a:rPr lang="pl-PL" dirty="0"/>
              <a:t>Aktywność fizyczna w domu 2 </a:t>
            </a:r>
          </a:p>
        </p:txBody>
      </p:sp>
      <p:sp>
        <p:nvSpPr>
          <p:cNvPr id="3" name="Podtytuł 2"/>
          <p:cNvSpPr>
            <a:spLocks noGrp="1"/>
          </p:cNvSpPr>
          <p:nvPr>
            <p:ph type="subTitle" idx="1"/>
          </p:nvPr>
        </p:nvSpPr>
        <p:spPr/>
        <p:txBody>
          <a:bodyPr/>
          <a:lstStyle/>
          <a:p>
            <a:r>
              <a:rPr lang="pl-PL" dirty="0">
                <a:solidFill>
                  <a:srgbClr val="0070C0"/>
                </a:solidFill>
              </a:rPr>
              <a:t>Zachęcamy do ćwiczeń, ruchu i rozwiązania quizu wiedzy.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246" y="188640"/>
            <a:ext cx="6392122" cy="26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76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lnSpcReduction="10000"/>
          </a:bodyPr>
          <a:lstStyle/>
          <a:p>
            <a:pPr marL="0" indent="0">
              <a:buNone/>
            </a:pPr>
            <a:r>
              <a:rPr lang="pl-PL" sz="2400" dirty="0">
                <a:solidFill>
                  <a:srgbClr val="FF0000"/>
                </a:solidFill>
              </a:rPr>
              <a:t>AKTYWNOŚĆ</a:t>
            </a:r>
            <a:r>
              <a:rPr lang="pl-PL" sz="2400" dirty="0"/>
              <a:t> – Ćwiczenia indywidualne według inwencji twórczej Uczniów.</a:t>
            </a:r>
          </a:p>
          <a:p>
            <a:pPr marL="0" indent="0">
              <a:buNone/>
            </a:pPr>
            <a:r>
              <a:rPr lang="pl-PL" sz="2400" dirty="0"/>
              <a:t>Teraz czas na Waszą pomysłowość.</a:t>
            </a:r>
          </a:p>
          <a:p>
            <a:pPr marL="0" indent="0">
              <a:buNone/>
            </a:pPr>
            <a:r>
              <a:rPr lang="pl-PL" sz="2400" dirty="0"/>
              <a:t>Każdy indywidualnie w zależności od możliwości w domu i nie tylko, wykonuje własną aktywność fizyczną (raz dziennie, o dowolnej porze).</a:t>
            </a:r>
          </a:p>
          <a:p>
            <a:pPr marL="0" indent="0">
              <a:buNone/>
            </a:pPr>
            <a:r>
              <a:rPr lang="pl-PL" sz="2400" dirty="0"/>
              <a:t>Nasze podpowiedzi:</a:t>
            </a:r>
          </a:p>
          <a:p>
            <a:pPr>
              <a:buFontTx/>
              <a:buChar char="-"/>
            </a:pPr>
            <a:r>
              <a:rPr lang="pl-PL" sz="2400" dirty="0"/>
              <a:t>spacer (indywidualnie, max 2 osoby)</a:t>
            </a:r>
          </a:p>
          <a:p>
            <a:pPr>
              <a:buFontTx/>
              <a:buChar char="-"/>
            </a:pPr>
            <a:r>
              <a:rPr lang="pl-PL" sz="2400" dirty="0"/>
              <a:t>jazda na rowerze (indywidualnie, max 2 osoby)</a:t>
            </a:r>
          </a:p>
          <a:p>
            <a:pPr>
              <a:buFontTx/>
              <a:buChar char="-"/>
            </a:pPr>
            <a:r>
              <a:rPr lang="pl-PL" sz="2400" dirty="0"/>
              <a:t>posprzątanie pokoju, pomoc w obowiązkach domowych</a:t>
            </a:r>
          </a:p>
          <a:p>
            <a:pPr>
              <a:buFontTx/>
              <a:buChar char="-"/>
            </a:pPr>
            <a:r>
              <a:rPr lang="pl-PL" sz="2400" dirty="0"/>
              <a:t>inne … (w zależności od Waszej kreatywności)</a:t>
            </a:r>
          </a:p>
          <a:p>
            <a:pPr>
              <a:buFontTx/>
              <a:buChar char="-"/>
            </a:pPr>
            <a:endParaRPr lang="pl-PL" sz="2400" dirty="0"/>
          </a:p>
        </p:txBody>
      </p:sp>
    </p:spTree>
    <p:extLst>
      <p:ext uri="{BB962C8B-B14F-4D97-AF65-F5344CB8AC3E}">
        <p14:creationId xmlns:p14="http://schemas.microsoft.com/office/powerpoint/2010/main" val="231451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a:bodyPr>
          <a:lstStyle/>
          <a:p>
            <a:pPr marL="0" indent="0">
              <a:buNone/>
            </a:pPr>
            <a:r>
              <a:rPr lang="pl-PL" sz="2800" dirty="0">
                <a:solidFill>
                  <a:srgbClr val="FF0000"/>
                </a:solidFill>
              </a:rPr>
              <a:t>TEORIA</a:t>
            </a:r>
            <a:r>
              <a:rPr lang="pl-PL" sz="2800" dirty="0"/>
              <a:t> – zalety ćwiczeń</a:t>
            </a:r>
          </a:p>
          <a:p>
            <a:pPr marL="0" indent="0">
              <a:buNone/>
            </a:pPr>
            <a:r>
              <a:rPr lang="pl-PL" sz="2800" dirty="0"/>
              <a:t>rozciągających mięśnie:</a:t>
            </a:r>
          </a:p>
          <a:p>
            <a:pPr marL="0" indent="0">
              <a:buNone/>
            </a:pPr>
            <a:r>
              <a:rPr lang="pl-PL" sz="1800" b="1" dirty="0"/>
              <a:t>- zwiększają napływ krwi do mięśni ciała</a:t>
            </a:r>
            <a:br>
              <a:rPr lang="pl-PL" sz="1800" b="1" dirty="0"/>
            </a:br>
            <a:r>
              <a:rPr lang="pl-PL" sz="1800" b="1" dirty="0"/>
              <a:t>- zwiększają ruchomość stawów</a:t>
            </a:r>
            <a:br>
              <a:rPr lang="pl-PL" sz="1800" b="1" dirty="0"/>
            </a:br>
            <a:r>
              <a:rPr lang="pl-PL" sz="1800" b="1" dirty="0"/>
              <a:t>- minimalizują ryzyko wystąpienia kontuzji</a:t>
            </a:r>
            <a:br>
              <a:rPr lang="pl-PL" sz="1800" b="1" dirty="0"/>
            </a:br>
            <a:r>
              <a:rPr lang="pl-PL" sz="1800" b="1" dirty="0"/>
              <a:t>- zwiększają gibkość ciała</a:t>
            </a:r>
            <a:br>
              <a:rPr lang="pl-PL" sz="1800" b="1" dirty="0"/>
            </a:br>
            <a:r>
              <a:rPr lang="pl-PL" sz="1800" b="1" dirty="0"/>
              <a:t>- zwiększają zakres ruchu w stawach</a:t>
            </a:r>
            <a:br>
              <a:rPr lang="pl-PL" sz="1800" b="1" dirty="0"/>
            </a:br>
            <a:r>
              <a:rPr lang="pl-PL" sz="1800" b="1" dirty="0"/>
              <a:t>- wzmacniają więzadła</a:t>
            </a:r>
            <a:br>
              <a:rPr lang="pl-PL" sz="1800" b="1" dirty="0"/>
            </a:br>
            <a:r>
              <a:rPr lang="pl-PL" sz="1800" b="1" dirty="0"/>
              <a:t>- uelastyczniają ścięgna</a:t>
            </a:r>
            <a:br>
              <a:rPr lang="pl-PL" sz="1800" b="1" dirty="0"/>
            </a:br>
            <a:r>
              <a:rPr lang="pl-PL" sz="1800" b="1" dirty="0"/>
              <a:t>- przeciwdziałają przykurczom mięśni</a:t>
            </a:r>
            <a:br>
              <a:rPr lang="pl-PL" sz="1800" b="1" dirty="0"/>
            </a:br>
            <a:r>
              <a:rPr lang="pl-PL" sz="1800" b="1" dirty="0"/>
              <a:t>- przyspieszają </a:t>
            </a:r>
            <a:r>
              <a:rPr lang="pl-PL" sz="1800" b="1" dirty="0" err="1"/>
              <a:t>potreningowy</a:t>
            </a:r>
            <a:r>
              <a:rPr lang="pl-PL" sz="1800" b="1" dirty="0"/>
              <a:t> proces regeneracji mięśni</a:t>
            </a:r>
          </a:p>
          <a:p>
            <a:pPr>
              <a:buFontTx/>
              <a:buChar char="-"/>
            </a:pPr>
            <a:endParaRPr lang="pl-PL" sz="1800" b="1" dirty="0"/>
          </a:p>
          <a:p>
            <a:pPr marL="0" indent="0">
              <a:buNone/>
            </a:pPr>
            <a:r>
              <a:rPr lang="pl-PL" sz="2400" b="1" dirty="0">
                <a:solidFill>
                  <a:srgbClr val="FF0000"/>
                </a:solidFill>
              </a:rPr>
              <a:t>NA RYSUNKU OBOK PRZYKŁADOWE ĆWICZENIA ROZCIĄGAJĄCE </a:t>
            </a:r>
          </a:p>
        </p:txBody>
      </p:sp>
      <p:pic>
        <p:nvPicPr>
          <p:cNvPr id="4098" name="Picture 2" descr="C:\Users\Karol\Desktop\WF zdalny\Rozciagan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72816"/>
            <a:ext cx="4499992" cy="302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32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TEORIA</a:t>
            </a:r>
            <a:r>
              <a:rPr lang="pl-PL" dirty="0"/>
              <a:t> </a:t>
            </a:r>
          </a:p>
          <a:p>
            <a:pPr marL="0" indent="0">
              <a:buNone/>
            </a:pPr>
            <a:r>
              <a:rPr lang="pl-PL" sz="1800" b="1" dirty="0"/>
              <a:t>NOWOŻYTNE IGRZYSKA OLIMPIJSKIE </a:t>
            </a:r>
            <a:r>
              <a:rPr lang="pl-PL" sz="1800" dirty="0"/>
              <a:t>– letnie rozgrywane są od 1896 r. (Ateny), zaś zimowe od 1924 r. (Chamonix). Nawiązują one do głębokich tradycji antycznych igrzysk olimpijskich. Zdecydowana większość zawodników traktuje igrzyska olimpijskie jako najważniejsze zawody sportowe, a złoty medal olimpijski, jako najcenniejsze i najbardziej wyczekiwane trofeum.</a:t>
            </a:r>
          </a:p>
          <a:p>
            <a:pPr marL="0" indent="0">
              <a:buNone/>
            </a:pPr>
            <a:endParaRPr lang="pl-PL" sz="1800" dirty="0"/>
          </a:p>
          <a:p>
            <a:pPr marL="0" indent="0" algn="ctr">
              <a:buNone/>
            </a:pPr>
            <a:r>
              <a:rPr lang="pl-PL" sz="1800" b="1" dirty="0"/>
              <a:t>SYMBOLE OLIMPIJSKIE</a:t>
            </a:r>
          </a:p>
          <a:p>
            <a:pPr marL="0" indent="0">
              <a:buNone/>
            </a:pPr>
            <a:r>
              <a:rPr lang="pl-PL" sz="1800" b="1" dirty="0"/>
              <a:t>                  Flaga olimpijska                                                             Znicz olimpijski</a:t>
            </a:r>
          </a:p>
          <a:p>
            <a:pPr marL="0" indent="0">
              <a:buNone/>
            </a:pPr>
            <a:endParaRPr lang="pl-PL" sz="1800" b="1" dirty="0"/>
          </a:p>
        </p:txBody>
      </p:sp>
      <p:pic>
        <p:nvPicPr>
          <p:cNvPr id="5122" name="Picture 2" descr="C:\Users\Karol\Desktop\WF zdalny\flaga 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553362"/>
            <a:ext cx="3287987" cy="218800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rol\Desktop\WF zdalny\znicz 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580040"/>
            <a:ext cx="2610991" cy="195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512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ROZRYWKA NA SPORTOWO</a:t>
            </a:r>
          </a:p>
          <a:p>
            <a:pPr marL="0" indent="0">
              <a:buNone/>
            </a:pPr>
            <a:endParaRPr lang="pl-PL" dirty="0">
              <a:solidFill>
                <a:srgbClr val="FF0000"/>
              </a:solidFill>
            </a:endParaRPr>
          </a:p>
          <a:p>
            <a:pPr marL="0" indent="0">
              <a:buNone/>
            </a:pPr>
            <a:r>
              <a:rPr lang="pl-PL" sz="2400" dirty="0"/>
              <a:t>„SPORTOWY ALFABET”</a:t>
            </a:r>
          </a:p>
          <a:p>
            <a:pPr marL="0" indent="0">
              <a:buNone/>
            </a:pPr>
            <a:endParaRPr lang="pl-PL" sz="2400" dirty="0"/>
          </a:p>
          <a:p>
            <a:pPr marL="0" indent="0">
              <a:buNone/>
            </a:pPr>
            <a:r>
              <a:rPr lang="pl-PL" sz="2400" dirty="0"/>
              <a:t>Temat na dziś:  CZARNY</a:t>
            </a:r>
          </a:p>
          <a:p>
            <a:pPr marL="0" indent="0">
              <a:buNone/>
            </a:pPr>
            <a:r>
              <a:rPr lang="pl-PL" sz="1800" dirty="0"/>
              <a:t>(zabawa polega na wykonywaniu poszczególnych zadań, zgodnie z literami </a:t>
            </a:r>
            <a:br>
              <a:rPr lang="pl-PL" sz="1800" dirty="0"/>
            </a:br>
            <a:r>
              <a:rPr lang="pl-PL" sz="1800" dirty="0"/>
              <a:t>z dzisiejszego tematu, w następnym slajdzie otrzymacie planszę z przypisanymi ćwiczeniami do każdej litery.)</a:t>
            </a:r>
          </a:p>
        </p:txBody>
      </p:sp>
    </p:spTree>
    <p:extLst>
      <p:ext uri="{BB962C8B-B14F-4D97-AF65-F5344CB8AC3E}">
        <p14:creationId xmlns:p14="http://schemas.microsoft.com/office/powerpoint/2010/main" val="177190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229600" cy="1143000"/>
          </a:xfrm>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a:bodyPr>
          <a:lstStyle/>
          <a:p>
            <a:pPr marL="0" indent="0">
              <a:buNone/>
            </a:pPr>
            <a:r>
              <a:rPr lang="pl-PL" dirty="0">
                <a:solidFill>
                  <a:srgbClr val="FF0000"/>
                </a:solidFill>
              </a:rPr>
              <a:t>ROZRYWKA NA SPORTOWO</a:t>
            </a:r>
          </a:p>
          <a:p>
            <a:pPr marL="0" indent="0">
              <a:buNone/>
            </a:pPr>
            <a:endParaRPr lang="pl-PL" dirty="0">
              <a:solidFill>
                <a:srgbClr val="FF0000"/>
              </a:solidFill>
            </a:endParaRPr>
          </a:p>
          <a:p>
            <a:pPr marL="0" indent="0">
              <a:buNone/>
            </a:pPr>
            <a:r>
              <a:rPr lang="pl-PL" sz="2400" dirty="0"/>
              <a:t>„SPORTOWY ALFABET”</a:t>
            </a:r>
          </a:p>
          <a:p>
            <a:pPr marL="0" indent="0">
              <a:buNone/>
            </a:pPr>
            <a:endParaRPr lang="pl-PL" sz="2400" dirty="0"/>
          </a:p>
          <a:p>
            <a:pPr marL="0" indent="0">
              <a:buNone/>
            </a:pPr>
            <a:r>
              <a:rPr lang="pl-PL" sz="2400" dirty="0"/>
              <a:t>Temat na dziś:  NIEBIESKI</a:t>
            </a:r>
          </a:p>
          <a:p>
            <a:pPr marL="0" indent="0">
              <a:buNone/>
            </a:pPr>
            <a:r>
              <a:rPr lang="pl-PL" sz="1800" dirty="0"/>
              <a:t>(zabawa polega na wykonywaniu poszczególnych zadań, zgodnie z literami </a:t>
            </a:r>
            <a:br>
              <a:rPr lang="pl-PL" sz="1800" dirty="0"/>
            </a:br>
            <a:r>
              <a:rPr lang="pl-PL" sz="1800" dirty="0"/>
              <a:t>z dzisiejszego tematu, w następnym slajdzie otrzymacie planszę z przypisanymi ćwiczeniami do każdej litery. )</a:t>
            </a:r>
            <a:endParaRPr lang="pl-PL" dirty="0"/>
          </a:p>
        </p:txBody>
      </p:sp>
    </p:spTree>
    <p:extLst>
      <p:ext uri="{BB962C8B-B14F-4D97-AF65-F5344CB8AC3E}">
        <p14:creationId xmlns:p14="http://schemas.microsoft.com/office/powerpoint/2010/main" val="58382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229600" cy="1143000"/>
          </a:xfrm>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a:bodyPr>
          <a:lstStyle/>
          <a:p>
            <a:pPr marL="0" indent="0">
              <a:buNone/>
            </a:pPr>
            <a:r>
              <a:rPr lang="pl-PL" dirty="0">
                <a:solidFill>
                  <a:srgbClr val="FF0000"/>
                </a:solidFill>
              </a:rPr>
              <a:t>ROZRYWKA NA SPORTOWO</a:t>
            </a:r>
          </a:p>
          <a:p>
            <a:pPr marL="0" indent="0">
              <a:buNone/>
            </a:pPr>
            <a:endParaRPr lang="pl-PL" dirty="0">
              <a:solidFill>
                <a:srgbClr val="FF0000"/>
              </a:solidFill>
            </a:endParaRPr>
          </a:p>
          <a:p>
            <a:pPr marL="0" indent="0">
              <a:buNone/>
            </a:pPr>
            <a:r>
              <a:rPr lang="pl-PL" sz="2400" dirty="0"/>
              <a:t>„SPORTOWY ALFABET”</a:t>
            </a:r>
          </a:p>
          <a:p>
            <a:pPr marL="0" indent="0">
              <a:buNone/>
            </a:pPr>
            <a:endParaRPr lang="pl-PL" sz="2400" dirty="0"/>
          </a:p>
          <a:p>
            <a:pPr marL="0" indent="0">
              <a:buNone/>
            </a:pPr>
            <a:r>
              <a:rPr lang="pl-PL" sz="2400" dirty="0"/>
              <a:t>Temat na dziś:  CZERWONY</a:t>
            </a:r>
          </a:p>
          <a:p>
            <a:pPr marL="0" indent="0">
              <a:buNone/>
            </a:pPr>
            <a:r>
              <a:rPr lang="pl-PL" sz="1800" dirty="0"/>
              <a:t>(zabawa polega na wykonywaniu poszczególnych zadań, zgodnie z literami </a:t>
            </a:r>
            <a:br>
              <a:rPr lang="pl-PL" sz="1800" dirty="0"/>
            </a:br>
            <a:r>
              <a:rPr lang="pl-PL" sz="1800" dirty="0"/>
              <a:t>z dzisiejszego tematu, w następnym slajdzie otrzymacie planszę z przypisanymi ćwiczeniami do każdej litery.)</a:t>
            </a:r>
            <a:endParaRPr lang="pl-PL" dirty="0"/>
          </a:p>
        </p:txBody>
      </p:sp>
    </p:spTree>
    <p:extLst>
      <p:ext uri="{BB962C8B-B14F-4D97-AF65-F5344CB8AC3E}">
        <p14:creationId xmlns:p14="http://schemas.microsoft.com/office/powerpoint/2010/main" val="54919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229600" cy="1143000"/>
          </a:xfrm>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a:bodyPr>
          <a:lstStyle/>
          <a:p>
            <a:pPr marL="0" indent="0">
              <a:buNone/>
            </a:pPr>
            <a:r>
              <a:rPr lang="pl-PL" dirty="0">
                <a:solidFill>
                  <a:srgbClr val="FF0000"/>
                </a:solidFill>
              </a:rPr>
              <a:t>ROZRYWKA NA SPORTOWO</a:t>
            </a:r>
          </a:p>
          <a:p>
            <a:pPr marL="0" indent="0">
              <a:buNone/>
            </a:pPr>
            <a:endParaRPr lang="pl-PL" dirty="0">
              <a:solidFill>
                <a:srgbClr val="FF0000"/>
              </a:solidFill>
            </a:endParaRPr>
          </a:p>
          <a:p>
            <a:pPr marL="0" indent="0">
              <a:buNone/>
            </a:pPr>
            <a:r>
              <a:rPr lang="pl-PL" sz="2400" dirty="0"/>
              <a:t>„SPORTOWY ALFABET”</a:t>
            </a:r>
          </a:p>
          <a:p>
            <a:pPr marL="0" indent="0">
              <a:buNone/>
            </a:pPr>
            <a:endParaRPr lang="pl-PL" sz="2400" dirty="0"/>
          </a:p>
          <a:p>
            <a:pPr marL="0" indent="0">
              <a:buNone/>
            </a:pPr>
            <a:r>
              <a:rPr lang="pl-PL" sz="2400" dirty="0"/>
              <a:t>Temat na dziś:  ŻÓŁTY</a:t>
            </a:r>
          </a:p>
          <a:p>
            <a:pPr marL="0" indent="0">
              <a:buNone/>
            </a:pPr>
            <a:r>
              <a:rPr lang="pl-PL" sz="1800" dirty="0"/>
              <a:t>(zabawa polega na wykonywaniu poszczególnych zadań, zgodnie z literami </a:t>
            </a:r>
            <a:br>
              <a:rPr lang="pl-PL" sz="1800" dirty="0"/>
            </a:br>
            <a:r>
              <a:rPr lang="pl-PL" sz="1800" dirty="0"/>
              <a:t>z dzisiejszego tematu, w następnym slajdzie otrzymacie planszę z przypisanymi ćwiczeniami do każdej litery. )</a:t>
            </a:r>
            <a:endParaRPr lang="pl-PL" dirty="0"/>
          </a:p>
        </p:txBody>
      </p:sp>
    </p:spTree>
    <p:extLst>
      <p:ext uri="{BB962C8B-B14F-4D97-AF65-F5344CB8AC3E}">
        <p14:creationId xmlns:p14="http://schemas.microsoft.com/office/powerpoint/2010/main" val="54919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60648"/>
            <a:ext cx="8229600" cy="1143000"/>
          </a:xfrm>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a:bodyPr>
          <a:lstStyle/>
          <a:p>
            <a:pPr marL="0" indent="0">
              <a:buNone/>
            </a:pPr>
            <a:r>
              <a:rPr lang="pl-PL" dirty="0">
                <a:solidFill>
                  <a:srgbClr val="FF0000"/>
                </a:solidFill>
              </a:rPr>
              <a:t>ROZRYWKA NA SPORTOWO</a:t>
            </a:r>
          </a:p>
          <a:p>
            <a:pPr marL="0" indent="0">
              <a:buNone/>
            </a:pPr>
            <a:endParaRPr lang="pl-PL" dirty="0">
              <a:solidFill>
                <a:srgbClr val="FF0000"/>
              </a:solidFill>
            </a:endParaRPr>
          </a:p>
          <a:p>
            <a:pPr marL="0" indent="0">
              <a:buNone/>
            </a:pPr>
            <a:r>
              <a:rPr lang="pl-PL" sz="2400" dirty="0"/>
              <a:t>„SPORTOWY ALFABET”</a:t>
            </a:r>
          </a:p>
          <a:p>
            <a:pPr marL="0" indent="0">
              <a:buNone/>
            </a:pPr>
            <a:endParaRPr lang="pl-PL" sz="2400" dirty="0"/>
          </a:p>
          <a:p>
            <a:pPr marL="0" indent="0">
              <a:buNone/>
            </a:pPr>
            <a:r>
              <a:rPr lang="pl-PL" sz="2400" dirty="0"/>
              <a:t>Temat na dziś:  ZIELONY</a:t>
            </a:r>
          </a:p>
          <a:p>
            <a:pPr marL="0" indent="0">
              <a:buNone/>
            </a:pPr>
            <a:r>
              <a:rPr lang="pl-PL" sz="1800" dirty="0"/>
              <a:t>(zabawa polega na wykonywaniu poszczególnych zadań, zgodnie z literami </a:t>
            </a:r>
            <a:br>
              <a:rPr lang="pl-PL" sz="1800" dirty="0"/>
            </a:br>
            <a:r>
              <a:rPr lang="pl-PL" sz="1800" dirty="0"/>
              <a:t>z dzisiejszego tematu, w następnym slajdzie otrzymacie planszę z przypisanymi ćwiczeniami do każdej litery.)</a:t>
            </a:r>
            <a:endParaRPr lang="pl-PL" dirty="0"/>
          </a:p>
        </p:txBody>
      </p:sp>
    </p:spTree>
    <p:extLst>
      <p:ext uri="{BB962C8B-B14F-4D97-AF65-F5344CB8AC3E}">
        <p14:creationId xmlns:p14="http://schemas.microsoft.com/office/powerpoint/2010/main" val="271291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prstClr val="black"/>
                </a:solidFill>
              </a:rPr>
              <a:t>Aktywność fizyczna w domu 2 </a:t>
            </a:r>
            <a:endParaRPr lang="pl-PL" dirty="0"/>
          </a:p>
        </p:txBody>
      </p:sp>
      <p:pic>
        <p:nvPicPr>
          <p:cNvPr id="6" name="Obraz 5"/>
          <p:cNvPicPr/>
          <p:nvPr/>
        </p:nvPicPr>
        <p:blipFill>
          <a:blip r:embed="rId2" cstate="print">
            <a:extLst>
              <a:ext uri="{28A0092B-C50C-407E-A947-70E740481C1C}">
                <a14:useLocalDpi xmlns:a14="http://schemas.microsoft.com/office/drawing/2010/main" val="0"/>
              </a:ext>
            </a:extLst>
          </a:blip>
          <a:stretch>
            <a:fillRect/>
          </a:stretch>
        </p:blipFill>
        <p:spPr>
          <a:xfrm>
            <a:off x="-109490" y="1287563"/>
            <a:ext cx="9301037" cy="6173885"/>
          </a:xfrm>
          <a:prstGeom prst="rect">
            <a:avLst/>
          </a:prstGeom>
          <a:ln>
            <a:noFill/>
          </a:ln>
          <a:effectLst>
            <a:softEdge rad="112500"/>
          </a:effectLst>
        </p:spPr>
      </p:pic>
      <p:sp>
        <p:nvSpPr>
          <p:cNvPr id="3" name="Pole tekstowe 4"/>
          <p:cNvSpPr txBox="1">
            <a:spLocks noChangeArrowheads="1"/>
          </p:cNvSpPr>
          <p:nvPr/>
        </p:nvSpPr>
        <p:spPr bwMode="auto">
          <a:xfrm>
            <a:off x="1541152" y="6048003"/>
            <a:ext cx="1425575" cy="646211"/>
          </a:xfrm>
          <a:prstGeom prst="rect">
            <a:avLst/>
          </a:prstGeom>
          <a:solidFill>
            <a:srgbClr val="FF0000"/>
          </a:solidFill>
          <a:ln w="63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Pamiętaj o uśmiechu</a:t>
            </a:r>
            <a:endParaRPr kumimoji="0" lang="pl-PL" altLang="pl-P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kumimoji="0" lang="pl-PL" altLang="pl-P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p:txBody>
      </p:sp>
      <p:sp>
        <p:nvSpPr>
          <p:cNvPr id="4" name="Pole tekstowe 5"/>
          <p:cNvSpPr txBox="1">
            <a:spLocks noChangeArrowheads="1"/>
          </p:cNvSpPr>
          <p:nvPr/>
        </p:nvSpPr>
        <p:spPr bwMode="auto">
          <a:xfrm>
            <a:off x="6884239" y="1403482"/>
            <a:ext cx="1447800" cy="828675"/>
          </a:xfrm>
          <a:prstGeom prst="rect">
            <a:avLst/>
          </a:prstGeom>
          <a:solidFill>
            <a:srgbClr val="FF0000"/>
          </a:solidFill>
          <a:ln w="63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Tutaj nie ma żadnej wskazówki</a:t>
            </a:r>
            <a:endParaRPr kumimoji="0" lang="pl-PL" altLang="pl-PL"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p:txBody>
      </p:sp>
      <p:sp>
        <p:nvSpPr>
          <p:cNvPr id="5" name="Pole tekstowe 6"/>
          <p:cNvSpPr txBox="1">
            <a:spLocks noChangeArrowheads="1"/>
          </p:cNvSpPr>
          <p:nvPr/>
        </p:nvSpPr>
        <p:spPr bwMode="auto">
          <a:xfrm>
            <a:off x="551080" y="3483336"/>
            <a:ext cx="1190625" cy="647700"/>
          </a:xfrm>
          <a:prstGeom prst="rect">
            <a:avLst/>
          </a:prstGeom>
          <a:solidFill>
            <a:srgbClr val="FFFF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WYKONAJ PAJACYKI X10</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7" name="Pole tekstowe 8"/>
          <p:cNvSpPr txBox="1">
            <a:spLocks noChangeArrowheads="1"/>
          </p:cNvSpPr>
          <p:nvPr/>
        </p:nvSpPr>
        <p:spPr bwMode="auto">
          <a:xfrm>
            <a:off x="5569533" y="2530997"/>
            <a:ext cx="1466850" cy="762000"/>
          </a:xfrm>
          <a:prstGeom prst="rect">
            <a:avLst/>
          </a:prstGeom>
          <a:solidFill>
            <a:srgbClr val="92D05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WYKONAJ BRZUSZKI </a:t>
            </a:r>
            <a:endParaRPr kumimoji="0" lang="pl-PL" altLang="pl-PL"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X10</a:t>
            </a:r>
            <a:endParaRPr kumimoji="0" lang="pl-PL" altLang="pl-P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8" name="Pole tekstowe 10"/>
          <p:cNvSpPr txBox="1">
            <a:spLocks noChangeArrowheads="1"/>
          </p:cNvSpPr>
          <p:nvPr/>
        </p:nvSpPr>
        <p:spPr bwMode="auto">
          <a:xfrm>
            <a:off x="3278465" y="1567209"/>
            <a:ext cx="1282700" cy="700087"/>
          </a:xfrm>
          <a:prstGeom prst="rect">
            <a:avLst/>
          </a:prstGeom>
          <a:solidFill>
            <a:srgbClr val="FFC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,,Ł” </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WYKONAJ PRZYSIADY</a:t>
            </a:r>
            <a:b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X10</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9" name="Pole tekstowe 12"/>
          <p:cNvSpPr txBox="1">
            <a:spLocks noChangeArrowheads="1"/>
          </p:cNvSpPr>
          <p:nvPr/>
        </p:nvSpPr>
        <p:spPr bwMode="auto">
          <a:xfrm>
            <a:off x="468428" y="1458493"/>
            <a:ext cx="962025" cy="628650"/>
          </a:xfrm>
          <a:prstGeom prst="rect">
            <a:avLst/>
          </a:prstGeom>
          <a:solidFill>
            <a:srgbClr val="7030A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T ”  </a:t>
            </a:r>
            <a:r>
              <a:rPr kumimoji="0" lang="pl-PL" altLang="pl-PL" sz="11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IMIĘ TWOJEGO WUEFISTY</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0" name="Pole tekstowe 13"/>
          <p:cNvSpPr txBox="1">
            <a:spLocks noChangeArrowheads="1"/>
          </p:cNvSpPr>
          <p:nvPr/>
        </p:nvSpPr>
        <p:spPr bwMode="auto">
          <a:xfrm>
            <a:off x="3749875" y="2710887"/>
            <a:ext cx="1531938" cy="847725"/>
          </a:xfrm>
          <a:prstGeom prst="rect">
            <a:avLst/>
          </a:prstGeom>
          <a:solidFill>
            <a:srgbClr val="EF03CD"/>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 </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Ilu zawodników jednej drużyny gra na boisku w piłce siatkowej?</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1" name="Pole tekstowe 14"/>
          <p:cNvSpPr txBox="1">
            <a:spLocks noChangeArrowheads="1"/>
          </p:cNvSpPr>
          <p:nvPr/>
        </p:nvSpPr>
        <p:spPr bwMode="auto">
          <a:xfrm>
            <a:off x="217705" y="2269486"/>
            <a:ext cx="1524000" cy="1000125"/>
          </a:xfrm>
          <a:prstGeom prst="rect">
            <a:avLst/>
          </a:prstGeom>
          <a:solidFill>
            <a:srgbClr val="DE8CE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Ile odbić po swojej stronie siatki może jednorazowo wykonać jedna drużyna w siatkówce?</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2" name="Pole tekstowe 15"/>
          <p:cNvSpPr txBox="1">
            <a:spLocks noChangeArrowheads="1"/>
          </p:cNvSpPr>
          <p:nvPr/>
        </p:nvSpPr>
        <p:spPr bwMode="auto">
          <a:xfrm>
            <a:off x="3591001" y="3724154"/>
            <a:ext cx="1469723" cy="758249"/>
          </a:xfrm>
          <a:prstGeom prst="rect">
            <a:avLst/>
          </a:prstGeom>
          <a:solidFill>
            <a:srgbClr val="FF66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ZOSTAŃ W DOMU </a:t>
            </a:r>
            <a:endParaRPr kumimoji="0" lang="pl-PL" altLang="pl-PL" sz="1600" b="0" i="0" u="none" strike="noStrike" cap="none" normalizeH="0" baseline="0" dirty="0">
              <a:ln>
                <a:noFill/>
              </a:ln>
              <a:solidFill>
                <a:schemeClr val="tx1"/>
              </a:solidFill>
              <a:effectLst/>
              <a:latin typeface="Arial" panose="020B0604020202020204" pitchFamily="34" charset="0"/>
            </a:endParaRPr>
          </a:p>
        </p:txBody>
      </p:sp>
      <p:sp>
        <p:nvSpPr>
          <p:cNvPr id="13" name="Pole tekstowe 17"/>
          <p:cNvSpPr txBox="1">
            <a:spLocks noChangeArrowheads="1"/>
          </p:cNvSpPr>
          <p:nvPr/>
        </p:nvSpPr>
        <p:spPr bwMode="auto">
          <a:xfrm>
            <a:off x="355757" y="5508536"/>
            <a:ext cx="993626" cy="575412"/>
          </a:xfrm>
          <a:prstGeom prst="rect">
            <a:avLst/>
          </a:prstGeom>
          <a:solidFill>
            <a:srgbClr val="C9C9C9"/>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WYMIEŃ 4 SPORTY DRUŻYNOWE</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4" name="Pole tekstowe 18"/>
          <p:cNvSpPr txBox="1">
            <a:spLocks noChangeArrowheads="1"/>
          </p:cNvSpPr>
          <p:nvPr/>
        </p:nvSpPr>
        <p:spPr bwMode="auto">
          <a:xfrm>
            <a:off x="4942092" y="1691309"/>
            <a:ext cx="1466850" cy="657225"/>
          </a:xfrm>
          <a:prstGeom prst="rect">
            <a:avLst/>
          </a:prstGeom>
          <a:solidFill>
            <a:srgbClr val="22C46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OBIEGNIJ CAŁE SWOJE MIESZKANIE LUB  DOM</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5" name="Pole tekstowe 19"/>
          <p:cNvSpPr txBox="1">
            <a:spLocks noChangeArrowheads="1"/>
          </p:cNvSpPr>
          <p:nvPr/>
        </p:nvSpPr>
        <p:spPr bwMode="auto">
          <a:xfrm>
            <a:off x="1645448" y="4986616"/>
            <a:ext cx="1466850" cy="809625"/>
          </a:xfrm>
          <a:prstGeom prst="rect">
            <a:avLst/>
          </a:prstGeom>
          <a:solidFill>
            <a:srgbClr val="F88068"/>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 </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WYMIEŃ 4 SPOSOBY I METODY AKTYWNOŚCI SPORTOWEJ</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6" name="Pole tekstowe 20"/>
          <p:cNvSpPr txBox="1">
            <a:spLocks noChangeArrowheads="1"/>
          </p:cNvSpPr>
          <p:nvPr/>
        </p:nvSpPr>
        <p:spPr bwMode="auto">
          <a:xfrm>
            <a:off x="306503" y="4376217"/>
            <a:ext cx="1123950" cy="800100"/>
          </a:xfrm>
          <a:prstGeom prst="rect">
            <a:avLst/>
          </a:prstGeom>
          <a:solidFill>
            <a:srgbClr val="A9D3ED"/>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WYMIEŃ 4 ZASADY </a:t>
            </a:r>
            <a:b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FAIR-PLAY</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17" name="Pole tekstowe 21"/>
          <p:cNvSpPr txBox="1">
            <a:spLocks noChangeArrowheads="1"/>
          </p:cNvSpPr>
          <p:nvPr/>
        </p:nvSpPr>
        <p:spPr bwMode="auto">
          <a:xfrm>
            <a:off x="1923250" y="4032181"/>
            <a:ext cx="1174750" cy="617537"/>
          </a:xfrm>
          <a:prstGeom prst="rect">
            <a:avLst/>
          </a:prstGeom>
          <a:solidFill>
            <a:srgbClr val="FFF2CC"/>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 </a:t>
            </a:r>
            <a:r>
              <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 TO JEST ZDROWIE?</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21" name="Pole tekstowe 22"/>
          <p:cNvSpPr txBox="1"/>
          <p:nvPr/>
        </p:nvSpPr>
        <p:spPr>
          <a:xfrm>
            <a:off x="3275750" y="4651947"/>
            <a:ext cx="1778453" cy="1492323"/>
          </a:xfrm>
          <a:prstGeom prst="rect">
            <a:avLst/>
          </a:prstGeom>
          <a:solidFill>
            <a:srgbClr val="D8C0FC"/>
          </a:solidFill>
          <a:ln w="6350">
            <a:noFill/>
          </a:ln>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l-PL" sz="1100" b="1">
                <a:effectLst/>
                <a:ea typeface="Calibri" panose="020F0502020204030204" pitchFamily="34" charset="0"/>
                <a:cs typeface="Times New Roman" panose="02020603050405020304" pitchFamily="18" charset="0"/>
              </a:rPr>
              <a:t>,,W” CO TO JEST ? </a:t>
            </a:r>
            <a:endParaRPr lang="pl-PL" sz="1100">
              <a:effectLst/>
              <a:ea typeface="Calibri" panose="020F0502020204030204" pitchFamily="34" charset="0"/>
              <a:cs typeface="Times New Roman" panose="02020603050405020304" pitchFamily="18" charset="0"/>
            </a:endParaRPr>
          </a:p>
        </p:txBody>
      </p:sp>
      <p:sp>
        <p:nvSpPr>
          <p:cNvPr id="18" name="Pole tekstowe 25"/>
          <p:cNvSpPr txBox="1">
            <a:spLocks noChangeArrowheads="1"/>
          </p:cNvSpPr>
          <p:nvPr/>
        </p:nvSpPr>
        <p:spPr bwMode="auto">
          <a:xfrm>
            <a:off x="5192082" y="5684564"/>
            <a:ext cx="1609725" cy="919413"/>
          </a:xfrm>
          <a:prstGeom prst="rect">
            <a:avLst/>
          </a:prstGeom>
          <a:solidFill>
            <a:srgbClr val="C8ACA4"/>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a:t>
            </a: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Ile punkt</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 zdobywa zawodnik trafiając  z rzutu wolnego w koszyk</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wce</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19" name="Pole tekstowe 26"/>
          <p:cNvSpPr txBox="1">
            <a:spLocks noChangeArrowheads="1"/>
          </p:cNvSpPr>
          <p:nvPr/>
        </p:nvSpPr>
        <p:spPr bwMode="auto">
          <a:xfrm>
            <a:off x="3368196" y="6362261"/>
            <a:ext cx="1401763" cy="451115"/>
          </a:xfrm>
          <a:prstGeom prst="rect">
            <a:avLst/>
          </a:prstGeom>
          <a:solidFill>
            <a:srgbClr val="B7016D"/>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,,Ż” </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WYMIEŃ 4 STYLE PŁYWACKIE</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20" name="Pole tekstowe 29"/>
          <p:cNvSpPr txBox="1">
            <a:spLocks noChangeArrowheads="1"/>
          </p:cNvSpPr>
          <p:nvPr/>
        </p:nvSpPr>
        <p:spPr bwMode="auto">
          <a:xfrm>
            <a:off x="7046693" y="5312209"/>
            <a:ext cx="1485900" cy="647700"/>
          </a:xfrm>
          <a:prstGeom prst="rect">
            <a:avLst/>
          </a:prstGeom>
          <a:solidFill>
            <a:srgbClr val="1F8A99"/>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t>
            </a: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WYMIEŃ 2 SKOCZK</a:t>
            </a:r>
            <a:r>
              <a:rPr kumimoji="0" lang="pl-PL"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pl-PL" altLang="pl-PL"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 NARCIARSKICH</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22" name="Pole tekstowe 31"/>
          <p:cNvSpPr txBox="1">
            <a:spLocks noChangeArrowheads="1"/>
          </p:cNvSpPr>
          <p:nvPr/>
        </p:nvSpPr>
        <p:spPr bwMode="auto">
          <a:xfrm>
            <a:off x="7348964" y="2559844"/>
            <a:ext cx="1647825" cy="1123950"/>
          </a:xfrm>
          <a:prstGeom prst="rect">
            <a:avLst/>
          </a:prstGeom>
          <a:solidFill>
            <a:srgbClr val="F5D477"/>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Powiedz dzisiaj w domu komuś miłe słowo powodując u tej osoby UŚMIECH </a:t>
            </a:r>
            <a:endParaRPr kumimoji="0" lang="pl-PL" altLang="pl-PL"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pl-PL" altLang="pl-PL"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sp>
        <p:nvSpPr>
          <p:cNvPr id="26" name="Pole tekstowe 33"/>
          <p:cNvSpPr txBox="1"/>
          <p:nvPr/>
        </p:nvSpPr>
        <p:spPr>
          <a:xfrm>
            <a:off x="1910307" y="1428404"/>
            <a:ext cx="904875" cy="1095375"/>
          </a:xfrm>
          <a:prstGeom prst="rect">
            <a:avLst/>
          </a:prstGeom>
          <a:solidFill>
            <a:srgbClr val="7DDAFB"/>
          </a:solidFill>
          <a:ln w="6350">
            <a:noFill/>
          </a:ln>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l-PL" sz="1100" b="1">
                <a:effectLst/>
                <a:ea typeface="Calibri" panose="020F0502020204030204" pitchFamily="34" charset="0"/>
                <a:cs typeface="Times New Roman" panose="02020603050405020304" pitchFamily="18" charset="0"/>
              </a:rPr>
              <a:t>,,K” </a:t>
            </a:r>
            <a:r>
              <a:rPr lang="pl-PL" sz="1100">
                <a:effectLst/>
                <a:ea typeface="Calibri" panose="020F0502020204030204" pitchFamily="34" charset="0"/>
                <a:cs typeface="Times New Roman" panose="02020603050405020304" pitchFamily="18" charset="0"/>
              </a:rPr>
              <a:t>NAPIJ SIĘ WODY</a:t>
            </a:r>
            <a:r>
              <a:rPr lang="pl-PL" sz="1100" b="1">
                <a:effectLst/>
                <a:ea typeface="Calibri" panose="020F0502020204030204" pitchFamily="34" charset="0"/>
                <a:cs typeface="Times New Roman" panose="02020603050405020304" pitchFamily="18" charset="0"/>
              </a:rPr>
              <a:t> </a:t>
            </a:r>
            <a:endParaRPr lang="pl-PL" sz="1100">
              <a:effectLst/>
              <a:ea typeface="Calibri" panose="020F0502020204030204" pitchFamily="34" charset="0"/>
              <a:cs typeface="Times New Roman" panose="02020603050405020304" pitchFamily="18" charset="0"/>
            </a:endParaRPr>
          </a:p>
        </p:txBody>
      </p:sp>
      <p:sp>
        <p:nvSpPr>
          <p:cNvPr id="27" name="Pole tekstowe 35"/>
          <p:cNvSpPr txBox="1"/>
          <p:nvPr/>
        </p:nvSpPr>
        <p:spPr>
          <a:xfrm>
            <a:off x="7372021" y="3889167"/>
            <a:ext cx="1362075" cy="1285875"/>
          </a:xfrm>
          <a:prstGeom prst="rect">
            <a:avLst/>
          </a:prstGeom>
          <a:solidFill>
            <a:srgbClr val="7DDAFB"/>
          </a:solidFill>
          <a:ln w="6350">
            <a:noFill/>
          </a:ln>
          <a:effectLst/>
          <a:scene3d>
            <a:camera prst="orthographicFront"/>
            <a:lightRig rig="threePt" dir="t"/>
          </a:scene3d>
          <a:sp3d>
            <a:bevelT/>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l-PL" sz="1100" b="1" dirty="0">
                <a:effectLst/>
                <a:ea typeface="Calibri" panose="020F0502020204030204" pitchFamily="34" charset="0"/>
                <a:cs typeface="Times New Roman" panose="02020603050405020304" pitchFamily="18" charset="0"/>
              </a:rPr>
              <a:t>,,Z” zjedz dzisiaj owoc lub warzywo</a:t>
            </a:r>
            <a:endParaRPr lang="pl-PL" sz="1100" dirty="0">
              <a:effectLst/>
              <a:ea typeface="Calibri" panose="020F0502020204030204" pitchFamily="34" charset="0"/>
              <a:cs typeface="Times New Roman" panose="02020603050405020304" pitchFamily="18" charset="0"/>
            </a:endParaRPr>
          </a:p>
        </p:txBody>
      </p:sp>
      <p:sp>
        <p:nvSpPr>
          <p:cNvPr id="23" name="Pole tekstowe 39"/>
          <p:cNvSpPr txBox="1">
            <a:spLocks noChangeArrowheads="1"/>
          </p:cNvSpPr>
          <p:nvPr/>
        </p:nvSpPr>
        <p:spPr bwMode="auto">
          <a:xfrm>
            <a:off x="2150142" y="2594537"/>
            <a:ext cx="1343025" cy="1066800"/>
          </a:xfrm>
          <a:prstGeom prst="rect">
            <a:avLst/>
          </a:prstGeom>
          <a:solidFill>
            <a:srgbClr val="92D05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POMIMO TRUDNOŚCI PAMIĘTAJ O AKTYWNOŚCI FIZYCZNEJ</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24" name="Pole tekstowe 66"/>
          <p:cNvSpPr txBox="1">
            <a:spLocks noChangeArrowheads="1"/>
          </p:cNvSpPr>
          <p:nvPr/>
        </p:nvSpPr>
        <p:spPr bwMode="auto">
          <a:xfrm>
            <a:off x="5629045" y="3636615"/>
            <a:ext cx="1495425" cy="723900"/>
          </a:xfrm>
          <a:prstGeom prst="rect">
            <a:avLst/>
          </a:prstGeom>
          <a:solidFill>
            <a:srgbClr val="EA1667"/>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 WYKONAJ BIEG </a:t>
            </a:r>
            <a:b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MIEJSCU PRZEZ 20 SEKUND</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25" name="Pole tekstowe 67"/>
          <p:cNvSpPr txBox="1">
            <a:spLocks noChangeArrowheads="1"/>
          </p:cNvSpPr>
          <p:nvPr/>
        </p:nvSpPr>
        <p:spPr bwMode="auto">
          <a:xfrm>
            <a:off x="7330616" y="6056447"/>
            <a:ext cx="1354138" cy="637767"/>
          </a:xfrm>
          <a:prstGeom prst="rect">
            <a:avLst/>
          </a:prstGeom>
          <a:solidFill>
            <a:srgbClr val="CEBB32"/>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ZAŚPIEWAJ SWOJĄ ULUBIONĄ PIOSENKĘ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28" name="Pole tekstowe 68"/>
          <p:cNvSpPr txBox="1">
            <a:spLocks noChangeArrowheads="1"/>
          </p:cNvSpPr>
          <p:nvPr/>
        </p:nvSpPr>
        <p:spPr bwMode="auto">
          <a:xfrm>
            <a:off x="5350268" y="4634186"/>
            <a:ext cx="1504950" cy="866775"/>
          </a:xfrm>
          <a:prstGeom prst="rect">
            <a:avLst/>
          </a:prstGeom>
          <a:solidFill>
            <a:srgbClr val="8CF67E"/>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JAK NIE ĆWICZYSZ TO WIEDZ , ŻE WUEFISTA  O TYM WIE </a:t>
            </a:r>
            <a:r>
              <a:rPr kumimoji="0" lang="pl-PL" altLang="pl-PL"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p:txBody>
      </p:sp>
      <p:sp>
        <p:nvSpPr>
          <p:cNvPr id="29" name="Rectangle 30"/>
          <p:cNvSpPr>
            <a:spLocks noChangeArrowheads="1"/>
          </p:cNvSpPr>
          <p:nvPr/>
        </p:nvSpPr>
        <p:spPr bwMode="auto">
          <a:xfrm>
            <a:off x="143000" y="9712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0" name="Rectangle 43"/>
          <p:cNvSpPr>
            <a:spLocks noChangeArrowheads="1"/>
          </p:cNvSpPr>
          <p:nvPr/>
        </p:nvSpPr>
        <p:spPr bwMode="auto">
          <a:xfrm>
            <a:off x="179512" y="14379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32" name="Rectangle 55"/>
          <p:cNvSpPr>
            <a:spLocks noChangeArrowheads="1"/>
          </p:cNvSpPr>
          <p:nvPr/>
        </p:nvSpPr>
        <p:spPr bwMode="auto">
          <a:xfrm>
            <a:off x="179512" y="336197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33" name="Rectangle 57"/>
          <p:cNvSpPr>
            <a:spLocks noChangeArrowheads="1"/>
          </p:cNvSpPr>
          <p:nvPr/>
        </p:nvSpPr>
        <p:spPr bwMode="auto">
          <a:xfrm>
            <a:off x="179512" y="38858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34" name="Rectangle 58"/>
          <p:cNvSpPr>
            <a:spLocks noChangeArrowheads="1"/>
          </p:cNvSpPr>
          <p:nvPr/>
        </p:nvSpPr>
        <p:spPr bwMode="auto">
          <a:xfrm>
            <a:off x="179512" y="107724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35" name="Obraz 3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83749" y="4374505"/>
            <a:ext cx="879266" cy="623887"/>
          </a:xfrm>
          <a:prstGeom prst="rect">
            <a:avLst/>
          </a:prstGeom>
        </p:spPr>
      </p:pic>
      <p:pic>
        <p:nvPicPr>
          <p:cNvPr id="37" name="Obraz 36"/>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91744" y="4884920"/>
            <a:ext cx="1804885" cy="1157060"/>
          </a:xfrm>
          <a:prstGeom prst="rect">
            <a:avLst/>
          </a:prstGeom>
        </p:spPr>
      </p:pic>
      <p:pic>
        <p:nvPicPr>
          <p:cNvPr id="38" name="Obraz 37"/>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tretch>
            <a:fillRect/>
          </a:stretch>
        </p:blipFill>
        <p:spPr>
          <a:xfrm>
            <a:off x="2062293" y="1910692"/>
            <a:ext cx="595558" cy="476078"/>
          </a:xfrm>
          <a:prstGeom prst="rect">
            <a:avLst/>
          </a:prstGeom>
        </p:spPr>
      </p:pic>
    </p:spTree>
    <p:extLst>
      <p:ext uri="{BB962C8B-B14F-4D97-AF65-F5344CB8AC3E}">
        <p14:creationId xmlns:p14="http://schemas.microsoft.com/office/powerpoint/2010/main" val="316609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ROZRYWKA NA SPORTOWO</a:t>
            </a:r>
          </a:p>
          <a:p>
            <a:pPr marL="0" indent="0">
              <a:buNone/>
            </a:pPr>
            <a:endParaRPr lang="pl-PL" dirty="0"/>
          </a:p>
          <a:p>
            <a:pPr marL="0" indent="0">
              <a:buNone/>
            </a:pPr>
            <a:r>
              <a:rPr lang="pl-PL" dirty="0"/>
              <a:t>„QUIZ WIEDZY O SPORCIE”</a:t>
            </a:r>
          </a:p>
          <a:p>
            <a:pPr marL="0" indent="0">
              <a:buNone/>
            </a:pPr>
            <a:r>
              <a:rPr lang="pl-PL" sz="2400" dirty="0"/>
              <a:t>(Quiz składa się z 30 pytań. W pytaniu może występować więcej niż jedna prawidłowa odpowiedź dlatego zachęcam do czujności w trakcie uzupełniania. </a:t>
            </a:r>
          </a:p>
        </p:txBody>
      </p:sp>
    </p:spTree>
    <p:extLst>
      <p:ext uri="{BB962C8B-B14F-4D97-AF65-F5344CB8AC3E}">
        <p14:creationId xmlns:p14="http://schemas.microsoft.com/office/powerpoint/2010/main" val="104605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b="1" dirty="0">
                <a:solidFill>
                  <a:srgbClr val="FF0000"/>
                </a:solidFill>
              </a:rPr>
              <a:t>BEZPIECZEŃSTWO PODCZAS ZAJĘĆ</a:t>
            </a:r>
          </a:p>
          <a:p>
            <a:pPr marL="0" indent="0">
              <a:buNone/>
            </a:pPr>
            <a:r>
              <a:rPr lang="pl-PL" sz="2000" dirty="0"/>
              <a:t>Na początek krótkie przypomnienie o podstawowych zasadach bezpieczeństwa:</a:t>
            </a:r>
          </a:p>
          <a:p>
            <a:pPr lvl="0"/>
            <a:r>
              <a:rPr lang="pl-PL" sz="2000" dirty="0"/>
              <a:t>Zadbaj o odpowiedni strój sportowy</a:t>
            </a:r>
          </a:p>
          <a:p>
            <a:pPr lvl="0"/>
            <a:r>
              <a:rPr lang="pl-PL" sz="2000" dirty="0"/>
              <a:t>Jeżeli warunki atmosferyczne na to pozwalają, to ćwiczymy przy uchylonym oknie</a:t>
            </a:r>
          </a:p>
          <a:p>
            <a:pPr lvl="0"/>
            <a:r>
              <a:rPr lang="pl-PL" sz="2000" dirty="0"/>
              <a:t>Zadbaj o wolną przestrzeń do ćwiczeń, przedmioty, które  przeszkadzają usuń na bok</a:t>
            </a:r>
          </a:p>
          <a:p>
            <a:pPr lvl="0"/>
            <a:r>
              <a:rPr lang="pl-PL" sz="2000" dirty="0"/>
              <a:t>Przygotuj sobie butelkę z wodą, możesz pić w trakcje ćwiczeń</a:t>
            </a:r>
          </a:p>
          <a:p>
            <a:pPr lvl="0"/>
            <a:r>
              <a:rPr lang="pl-PL" sz="2000" dirty="0"/>
              <a:t>Wykonuj ćwiczenia do swoich możliwości, robisz tyle ile możesz, a z czasem Twoja forma będzie coraz lepsza</a:t>
            </a:r>
          </a:p>
          <a:p>
            <a:pPr lvl="0"/>
            <a:r>
              <a:rPr lang="pl-PL" sz="2000" dirty="0"/>
              <a:t>Zwróć uwagę na poprawną technikę wykonywania ćwiczeń</a:t>
            </a:r>
          </a:p>
          <a:p>
            <a:pPr lvl="0"/>
            <a:r>
              <a:rPr lang="pl-PL" sz="2000" dirty="0"/>
              <a:t>Zawsze przyjmuj prawidłową postawę do danego ćwiczenia</a:t>
            </a:r>
          </a:p>
          <a:p>
            <a:pPr lvl="0"/>
            <a:r>
              <a:rPr lang="pl-PL" sz="2000" dirty="0"/>
              <a:t>Ćwicz systematycznie z pozytywnym nastawieniem</a:t>
            </a:r>
          </a:p>
          <a:p>
            <a:pPr lvl="0"/>
            <a:r>
              <a:rPr lang="pl-PL" sz="2000" dirty="0">
                <a:solidFill>
                  <a:srgbClr val="FF0000"/>
                </a:solidFill>
              </a:rPr>
              <a:t>Osoby, które mają zwolnienia lekarskie, nie wykonują ćwiczeń ruchowych </a:t>
            </a:r>
          </a:p>
          <a:p>
            <a:pPr marL="0" indent="0">
              <a:buNone/>
            </a:pPr>
            <a:endParaRPr lang="pl-PL" sz="2000" dirty="0"/>
          </a:p>
        </p:txBody>
      </p:sp>
    </p:spTree>
    <p:extLst>
      <p:ext uri="{BB962C8B-B14F-4D97-AF65-F5344CB8AC3E}">
        <p14:creationId xmlns:p14="http://schemas.microsoft.com/office/powerpoint/2010/main" val="135445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44624"/>
            <a:ext cx="9144000" cy="6813376"/>
          </a:xfrm>
          <a:prstGeom prst="rect">
            <a:avLst/>
          </a:prstGeom>
        </p:spPr>
      </p:pic>
    </p:spTree>
    <p:extLst>
      <p:ext uri="{BB962C8B-B14F-4D97-AF65-F5344CB8AC3E}">
        <p14:creationId xmlns:p14="http://schemas.microsoft.com/office/powerpoint/2010/main" val="391170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212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19256" cy="1012974"/>
          </a:xfrm>
        </p:spPr>
        <p:txBody>
          <a:bodyPr>
            <a:normAutofit fontScale="90000"/>
          </a:bodyPr>
          <a:lstStyle/>
          <a:p>
            <a:r>
              <a:rPr lang="pl-PL" dirty="0">
                <a:solidFill>
                  <a:prstClr val="black"/>
                </a:solidFill>
              </a:rPr>
              <a:t>Aktywność fizyczna w domu 2 </a:t>
            </a:r>
            <a:br>
              <a:rPr lang="pl-PL" dirty="0"/>
            </a:br>
            <a:endParaRPr lang="pl-PL" dirty="0"/>
          </a:p>
        </p:txBody>
      </p:sp>
      <p:sp>
        <p:nvSpPr>
          <p:cNvPr id="3" name="Symbol zastępczy zawartości 2"/>
          <p:cNvSpPr>
            <a:spLocks noGrp="1"/>
          </p:cNvSpPr>
          <p:nvPr>
            <p:ph idx="1"/>
          </p:nvPr>
        </p:nvSpPr>
        <p:spPr>
          <a:xfrm>
            <a:off x="457200" y="1600200"/>
            <a:ext cx="8147248" cy="4853136"/>
          </a:xfrm>
        </p:spPr>
        <p:txBody>
          <a:bodyPr>
            <a:normAutofit/>
          </a:bodyPr>
          <a:lstStyle/>
          <a:p>
            <a:pPr marL="0" indent="0">
              <a:buNone/>
            </a:pPr>
            <a:r>
              <a:rPr lang="pl-PL" dirty="0">
                <a:solidFill>
                  <a:srgbClr val="FF0000"/>
                </a:solidFill>
              </a:rPr>
              <a:t>AKTYWNOŚĆ - rozgrzewka</a:t>
            </a:r>
          </a:p>
          <a:p>
            <a:pPr marL="0" indent="0">
              <a:buNone/>
            </a:pPr>
            <a:r>
              <a:rPr lang="pl-PL" sz="2400" dirty="0"/>
              <a:t>(wszyscy pamiętamy o wykonaniu krótkiej rozgrzewki, </a:t>
            </a:r>
            <a:br>
              <a:rPr lang="pl-PL" sz="2400" dirty="0"/>
            </a:br>
            <a:r>
              <a:rPr lang="pl-PL" sz="2400" dirty="0"/>
              <a:t>w warunkach domowych, przed przystąpieniem do ćwiczeń właściwych)</a:t>
            </a:r>
          </a:p>
          <a:p>
            <a:pPr marL="0" indent="0">
              <a:buNone/>
            </a:pPr>
            <a:r>
              <a:rPr lang="pl-PL" sz="1600" dirty="0"/>
              <a:t>- skłony głowy w lewo i prawo – 8 powtórzeń (ryc.1)</a:t>
            </a:r>
          </a:p>
          <a:p>
            <a:pPr marL="0" indent="0">
              <a:buNone/>
            </a:pPr>
            <a:r>
              <a:rPr lang="pl-PL" sz="1600" dirty="0"/>
              <a:t>- krążenia ramion w przód- 8 razy, w tył 8 razy (ryc.2)</a:t>
            </a:r>
          </a:p>
          <a:p>
            <a:pPr marL="0" indent="0">
              <a:buNone/>
            </a:pPr>
            <a:r>
              <a:rPr lang="pl-PL" sz="1600" dirty="0"/>
              <a:t>- krążenia rąk (małe kółeczka) – 8 razy (ryc.3)</a:t>
            </a:r>
          </a:p>
          <a:p>
            <a:pPr marL="0" indent="0">
              <a:buNone/>
            </a:pPr>
            <a:r>
              <a:rPr lang="pl-PL" sz="1600" dirty="0"/>
              <a:t>- ręce na biodrach i wykonujecie 15 podskoków (ryc.4)</a:t>
            </a:r>
          </a:p>
          <a:p>
            <a:pPr marL="0" indent="0">
              <a:buNone/>
            </a:pPr>
            <a:r>
              <a:rPr lang="pl-PL" sz="1600" dirty="0"/>
              <a:t>- wypad w przód na lewą i prawą nogę – po 4 powtórzenia  (ryc.5)</a:t>
            </a:r>
          </a:p>
          <a:p>
            <a:pPr marL="0" indent="0">
              <a:buNone/>
            </a:pPr>
            <a:r>
              <a:rPr lang="pl-PL" sz="1600" dirty="0"/>
              <a:t>- skłony w przód – 6 razy (ryc.6)</a:t>
            </a:r>
          </a:p>
          <a:p>
            <a:pPr marL="0" indent="0">
              <a:buNone/>
            </a:pPr>
            <a:r>
              <a:rPr lang="pl-PL" sz="1600" dirty="0"/>
              <a:t>- przysiady, całe stopy oparte na podłożu – 8 powtórzeń (ryc.7)</a:t>
            </a:r>
          </a:p>
          <a:p>
            <a:pPr marL="0" indent="0">
              <a:buNone/>
            </a:pPr>
            <a:r>
              <a:rPr lang="pl-PL" sz="1600" dirty="0"/>
              <a:t>- krążenia bioder – 4 powtórzenia w lewo i prawo (ryc.8)</a:t>
            </a:r>
          </a:p>
          <a:p>
            <a:pPr>
              <a:buFontTx/>
              <a:buChar char="-"/>
            </a:pPr>
            <a:endParaRPr lang="pl-PL" sz="2400" dirty="0"/>
          </a:p>
          <a:p>
            <a:pPr>
              <a:buFontTx/>
              <a:buChar char="-"/>
            </a:pPr>
            <a:endParaRPr lang="pl-PL" sz="2400" dirty="0"/>
          </a:p>
        </p:txBody>
      </p:sp>
    </p:spTree>
    <p:extLst>
      <p:ext uri="{BB962C8B-B14F-4D97-AF65-F5344CB8AC3E}">
        <p14:creationId xmlns:p14="http://schemas.microsoft.com/office/powerpoint/2010/main" val="32727559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8219256" cy="706090"/>
          </a:xfrm>
        </p:spPr>
        <p:txBody>
          <a:bodyPr>
            <a:noAutofit/>
          </a:bodyPr>
          <a:lstStyle/>
          <a:p>
            <a:r>
              <a:rPr lang="pl-PL" dirty="0">
                <a:solidFill>
                  <a:prstClr val="black"/>
                </a:solidFill>
              </a:rPr>
              <a:t>Aktywność fizyczna w domu 2 </a:t>
            </a:r>
            <a:endParaRPr lang="pl-PL"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334" y="1052737"/>
            <a:ext cx="7784105"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5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AKTYWNOŚĆ</a:t>
            </a:r>
            <a:r>
              <a:rPr lang="pl-PL" dirty="0"/>
              <a:t> - ZESTAW ĆWICZEŃ NA DZIŚ:</a:t>
            </a:r>
          </a:p>
          <a:p>
            <a:pPr marL="0" indent="0">
              <a:buNone/>
            </a:pPr>
            <a:r>
              <a:rPr lang="pl-PL" sz="2400" dirty="0"/>
              <a:t>Ćwiczenia ramion i obręczy barkowej:</a:t>
            </a:r>
          </a:p>
          <a:p>
            <a:pPr marL="457200" indent="-457200">
              <a:buAutoNum type="arabicPeriod"/>
            </a:pPr>
            <a:r>
              <a:rPr lang="pl-PL" sz="2400" dirty="0"/>
              <a:t>Uginanie kolan w podporze leżąc </a:t>
            </a:r>
          </a:p>
          <a:p>
            <a:pPr marL="0" indent="0">
              <a:buNone/>
            </a:pPr>
            <a:r>
              <a:rPr lang="pl-PL" sz="2400" dirty="0"/>
              <a:t>przodem – 3 x 30 sekund</a:t>
            </a:r>
          </a:p>
          <a:p>
            <a:pPr marL="0" indent="0">
              <a:buNone/>
            </a:pPr>
            <a:r>
              <a:rPr lang="pl-PL" sz="2400" dirty="0"/>
              <a:t> </a:t>
            </a:r>
          </a:p>
          <a:p>
            <a:pPr marL="0" indent="0">
              <a:buNone/>
            </a:pPr>
            <a:endParaRPr lang="pl-PL" sz="2400" dirty="0"/>
          </a:p>
          <a:p>
            <a:pPr marL="0" indent="0">
              <a:buNone/>
            </a:pPr>
            <a:r>
              <a:rPr lang="pl-PL" sz="2400" dirty="0"/>
              <a:t>2.  Podpór leżąc tyłem – 3 x 30 sekund</a:t>
            </a:r>
          </a:p>
        </p:txBody>
      </p:sp>
      <p:pic>
        <p:nvPicPr>
          <p:cNvPr id="1026" name="Picture 2" descr="C:\Users\Karol\Desktop\WF zdalny\Leżnie tylem  w podpor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619" y="4970048"/>
            <a:ext cx="2444573" cy="133927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ol\Desktop\WF zdalny\depositphotos_254624610-stock-illustration-mountain-climber-exercise-for-ab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256619"/>
            <a:ext cx="2016224" cy="214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204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AKTYWNOŚĆ</a:t>
            </a:r>
            <a:r>
              <a:rPr lang="pl-PL" dirty="0"/>
              <a:t> - ZESTAW ĆWICZEŃ NA DZIŚ:</a:t>
            </a:r>
          </a:p>
          <a:p>
            <a:pPr marL="0" indent="0">
              <a:buNone/>
            </a:pPr>
            <a:r>
              <a:rPr lang="pl-PL" sz="2400" dirty="0"/>
              <a:t>Ćwiczenia nóg:</a:t>
            </a:r>
          </a:p>
          <a:p>
            <a:pPr marL="0" indent="0">
              <a:buNone/>
            </a:pPr>
            <a:r>
              <a:rPr lang="pl-PL" sz="2400" dirty="0"/>
              <a:t>1. Przysiady na całych stopach – 3 x 15 powtórzeń</a:t>
            </a:r>
          </a:p>
          <a:p>
            <a:pPr marL="0" indent="0">
              <a:buNone/>
            </a:pPr>
            <a:endParaRPr lang="pl-PL" sz="2400" dirty="0"/>
          </a:p>
          <a:p>
            <a:pPr marL="0" indent="0">
              <a:buNone/>
            </a:pPr>
            <a:endParaRPr lang="pl-PL" sz="2400" dirty="0"/>
          </a:p>
          <a:p>
            <a:pPr marL="0" indent="0">
              <a:buNone/>
            </a:pPr>
            <a:endParaRPr lang="pl-PL" sz="2400" dirty="0"/>
          </a:p>
          <a:p>
            <a:pPr marL="0" indent="0">
              <a:buNone/>
            </a:pPr>
            <a:r>
              <a:rPr lang="pl-PL" sz="2400" dirty="0"/>
              <a:t>2. Wypady na lewą i prawą nogę – 3 x 8 powtórzeń</a:t>
            </a:r>
          </a:p>
          <a:p>
            <a:pPr marL="0" indent="0">
              <a:buNone/>
            </a:pPr>
            <a:endParaRPr lang="pl-PL" sz="2400" dirty="0"/>
          </a:p>
          <a:p>
            <a:pPr marL="0" indent="0">
              <a:buNone/>
            </a:pPr>
            <a:endParaRPr lang="pl-PL" dirty="0"/>
          </a:p>
        </p:txBody>
      </p:sp>
      <p:pic>
        <p:nvPicPr>
          <p:cNvPr id="2051" name="Picture 3" descr="C:\Users\Karol\Desktop\WF zdalny\przysia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868" y="3068960"/>
            <a:ext cx="1817948" cy="13339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rol\Desktop\WF zdalny\wypady na L 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242" y="4869160"/>
            <a:ext cx="1981200"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2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AKTYWNOŚĆ</a:t>
            </a:r>
            <a:r>
              <a:rPr lang="pl-PL" dirty="0"/>
              <a:t> - ZESTAW ĆWICZEŃ NA DZIŚ:</a:t>
            </a:r>
          </a:p>
          <a:p>
            <a:pPr marL="0" indent="0">
              <a:buNone/>
            </a:pPr>
            <a:r>
              <a:rPr lang="pl-PL" sz="2400" dirty="0"/>
              <a:t>Ćwiczenia mięśni brzucha:</a:t>
            </a:r>
          </a:p>
          <a:p>
            <a:pPr marL="0" indent="0">
              <a:buNone/>
            </a:pPr>
            <a:r>
              <a:rPr lang="pl-PL" sz="2000" dirty="0"/>
              <a:t>1. Wznosy klatki piersiowej w leżeniu tyłem (do momentu jak dłonie będą między kolanami – 2 x 30 powtórzeń</a:t>
            </a:r>
          </a:p>
          <a:p>
            <a:pPr marL="0" indent="0">
              <a:buNone/>
            </a:pPr>
            <a:endParaRPr lang="pl-PL" sz="2000" dirty="0"/>
          </a:p>
          <a:p>
            <a:pPr marL="0" indent="0">
              <a:buNone/>
            </a:pPr>
            <a:endParaRPr lang="pl-PL" sz="2000" dirty="0"/>
          </a:p>
          <a:p>
            <a:pPr marL="0" indent="0">
              <a:buNone/>
            </a:pPr>
            <a:endParaRPr lang="pl-PL" sz="2000" dirty="0"/>
          </a:p>
          <a:p>
            <a:pPr marL="0" indent="0">
              <a:buNone/>
            </a:pPr>
            <a:endParaRPr lang="pl-PL" sz="2000" dirty="0"/>
          </a:p>
          <a:p>
            <a:pPr marL="0" indent="0">
              <a:buNone/>
            </a:pPr>
            <a:r>
              <a:rPr lang="pl-PL" sz="2000" dirty="0"/>
              <a:t>2. Uginanie kolan w siadzie równoważnym– 2 x 15 powtórzeń</a:t>
            </a:r>
          </a:p>
          <a:p>
            <a:pPr marL="0" indent="0">
              <a:buNone/>
            </a:pPr>
            <a:endParaRPr lang="pl-PL" sz="2000" dirty="0"/>
          </a:p>
        </p:txBody>
      </p:sp>
      <p:pic>
        <p:nvPicPr>
          <p:cNvPr id="3074" name="Picture 2" descr="C:\Users\Karol\Desktop\WF zdaln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356992"/>
            <a:ext cx="2067694" cy="13784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rol\Desktop\WF zdaln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1" y="3356992"/>
            <a:ext cx="2067695" cy="13784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rol\Desktop\WF zdalny\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956" y="5229199"/>
            <a:ext cx="2141362" cy="14275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arol\Desktop\WF zdalny\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5556" y="5242473"/>
            <a:ext cx="2082050" cy="138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8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AKTYWNOŚĆ</a:t>
            </a:r>
            <a:r>
              <a:rPr lang="pl-PL" dirty="0"/>
              <a:t> - ZESTAW ĆWICZEŃ NA DZIŚ:</a:t>
            </a:r>
          </a:p>
          <a:p>
            <a:pPr marL="0" indent="0">
              <a:buNone/>
            </a:pPr>
            <a:r>
              <a:rPr lang="pl-PL" sz="2400" dirty="0"/>
              <a:t>Ćwiczenia mięśni grzbietu:</a:t>
            </a:r>
          </a:p>
          <a:p>
            <a:pPr marL="0" indent="0">
              <a:buNone/>
            </a:pPr>
            <a:r>
              <a:rPr lang="pl-PL" sz="2400" dirty="0"/>
              <a:t>1. Unoszenie bioder z leżenia tyłem – </a:t>
            </a:r>
          </a:p>
          <a:p>
            <a:pPr marL="0" indent="0">
              <a:buNone/>
            </a:pPr>
            <a:r>
              <a:rPr lang="pl-PL" sz="2400" dirty="0"/>
              <a:t>     3 x 8 powtórzeń</a:t>
            </a:r>
            <a:br>
              <a:rPr lang="pl-PL" sz="2400" dirty="0"/>
            </a:br>
            <a:endParaRPr lang="pl-PL" dirty="0"/>
          </a:p>
          <a:p>
            <a:pPr marL="0" indent="0">
              <a:buNone/>
            </a:pPr>
            <a:r>
              <a:rPr lang="pl-PL" sz="2400" dirty="0"/>
              <a:t>2. Naprzemianstronne unoszenie RR i NN – 2 x 8 powtórzeń</a:t>
            </a:r>
          </a:p>
          <a:p>
            <a:pPr marL="0" indent="0">
              <a:buNone/>
            </a:pPr>
            <a:br>
              <a:rPr lang="pl-PL" sz="2400" dirty="0"/>
            </a:br>
            <a:endParaRPr lang="pl-PL" sz="2400" dirty="0"/>
          </a:p>
        </p:txBody>
      </p:sp>
      <p:pic>
        <p:nvPicPr>
          <p:cNvPr id="4098" name="Picture 2" descr="C:\Users\Karol\Desktop\WF zdalny\gzbiet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48880"/>
            <a:ext cx="2843192" cy="15921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rol\Desktop\WF zdalny\grzbiet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986" y="4509120"/>
            <a:ext cx="3600094" cy="204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5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solidFill>
                  <a:prstClr val="black"/>
                </a:solidFill>
              </a:rPr>
              <a:t>Aktywność fizyczna w domu 2 </a:t>
            </a:r>
            <a:endParaRPr lang="pl-PL" sz="3100" dirty="0"/>
          </a:p>
        </p:txBody>
      </p:sp>
      <p:sp>
        <p:nvSpPr>
          <p:cNvPr id="3" name="Symbol zastępczy zawartości 2"/>
          <p:cNvSpPr>
            <a:spLocks noGrp="1"/>
          </p:cNvSpPr>
          <p:nvPr>
            <p:ph idx="1"/>
          </p:nvPr>
        </p:nvSpPr>
        <p:spPr/>
        <p:txBody>
          <a:bodyPr/>
          <a:lstStyle/>
          <a:p>
            <a:pPr marL="0" indent="0">
              <a:buNone/>
            </a:pPr>
            <a:r>
              <a:rPr lang="pl-PL" dirty="0">
                <a:solidFill>
                  <a:srgbClr val="FF0000"/>
                </a:solidFill>
              </a:rPr>
              <a:t>AKTYWNOŚĆ</a:t>
            </a:r>
            <a:r>
              <a:rPr lang="pl-PL" dirty="0"/>
              <a:t> - ZESTAW ĆWICZEŃ NA DZIŚ:</a:t>
            </a:r>
          </a:p>
          <a:p>
            <a:pPr marL="0" indent="0">
              <a:buNone/>
            </a:pPr>
            <a:r>
              <a:rPr lang="pl-PL" sz="2400" dirty="0"/>
              <a:t>Ćwiczenia rozciągające:</a:t>
            </a:r>
          </a:p>
          <a:p>
            <a:pPr marL="457200" indent="-457200">
              <a:buAutoNum type="arabicPeriod"/>
            </a:pPr>
            <a:r>
              <a:rPr lang="pl-PL" sz="2400" dirty="0"/>
              <a:t>Rozciąganie mięśni przywodzicieli</a:t>
            </a:r>
          </a:p>
          <a:p>
            <a:pPr marL="0" indent="0">
              <a:buNone/>
            </a:pPr>
            <a:r>
              <a:rPr lang="pl-PL" sz="2400" dirty="0"/>
              <a:t>                                                             </a:t>
            </a:r>
          </a:p>
          <a:p>
            <a:pPr marL="457200" indent="-457200">
              <a:buAutoNum type="arabicPeriod"/>
            </a:pPr>
            <a:endParaRPr lang="pl-PL" sz="2400" dirty="0"/>
          </a:p>
          <a:p>
            <a:pPr marL="0" indent="0">
              <a:buNone/>
            </a:pPr>
            <a:endParaRPr lang="pl-PL" sz="2400" dirty="0"/>
          </a:p>
          <a:p>
            <a:pPr marL="0" indent="0">
              <a:buNone/>
            </a:pPr>
            <a:r>
              <a:rPr lang="pl-PL" sz="2400" dirty="0"/>
              <a:t>2. Rozciąganie mięśnia czworogłowego w leżeniu  </a:t>
            </a:r>
          </a:p>
          <a:p>
            <a:pPr marL="0" indent="0">
              <a:buNone/>
            </a:pPr>
            <a:endParaRPr lang="pl-PL" dirty="0"/>
          </a:p>
        </p:txBody>
      </p:sp>
      <p:pic>
        <p:nvPicPr>
          <p:cNvPr id="5122" name="Picture 2" descr="C:\Users\Karol\Desktop\WF zdalny\motyl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184260"/>
            <a:ext cx="2742561" cy="21766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rol\Desktop\WF zdalny\rozciaganie 4 gł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896" y="4869158"/>
            <a:ext cx="3384376" cy="189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88391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774</TotalTime>
  <Words>1172</Words>
  <Application>Microsoft Office PowerPoint</Application>
  <PresentationFormat>Pokaz na ekranie (4:3)</PresentationFormat>
  <Paragraphs>157</Paragraphs>
  <Slides>21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21</vt:i4>
      </vt:variant>
    </vt:vector>
  </HeadingPairs>
  <TitlesOfParts>
    <vt:vector size="24" baseType="lpstr">
      <vt:lpstr>Arial</vt:lpstr>
      <vt:lpstr>Calibri</vt:lpstr>
      <vt:lpstr>Motyw pakietu Office</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Aktywność fizyczna w domu 2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WYCHOWANIE FIZYCZNE  W DOMU</dc:title>
  <dc:creator>Karol</dc:creator>
  <cp:lastModifiedBy>Grzegorz</cp:lastModifiedBy>
  <cp:revision>59</cp:revision>
  <dcterms:created xsi:type="dcterms:W3CDTF">2020-03-23T11:09:13Z</dcterms:created>
  <dcterms:modified xsi:type="dcterms:W3CDTF">2020-04-24T10:46:50Z</dcterms:modified>
</cp:coreProperties>
</file>